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PTSans-regular.fntdata"/><Relationship Id="rId16" Type="http://schemas.openxmlformats.org/officeDocument/2006/relationships/font" Target="fonts/Nunito-boldItalic.fntdata"/><Relationship Id="rId19" Type="http://schemas.openxmlformats.org/officeDocument/2006/relationships/font" Target="fonts/PTSans-italic.fntdata"/><Relationship Id="rId18" Type="http://schemas.openxmlformats.org/officeDocument/2006/relationships/font" Target="fonts/PT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11272de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f11272de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什麼是img2img：diffusion model 的功能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2.灰度化：转换为灰度图。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求平均值：计算灰度图所有像素的平均值。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比较：像素值大于后一个像素值记作1，相反记作0。本行不与下一行对比，每行9个像素， 八个差值，有8行，总共64位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生成hash：将上述步骤生成的1和0按顺序组合起来既是图片的指纹（hash）。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对比指纹：将两幅图的指纹对比，计算汉明距离，即两个64位的hash值有多少位是不一样 的，不相同位数越少，图片越相似。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bd97e1388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bd97e1388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1bd97e138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1bd97e138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bc9f3f1a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bc9f3f1a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bd97e138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bd97e138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1bd97e138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1bd97e138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讓dataset圖片是統一畫風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c01af2166f_1_2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c01af2166f_1_2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讓dataset</a:t>
            </a:r>
            <a:r>
              <a:rPr lang="zh-TW"/>
              <a:t>圖片是統一畫風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6" name="Google Shape;126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84" name="Google Shape;184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91" name="Google Shape;19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99" name="Google Shape;199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245" name="Google Shape;245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252" name="Google Shape;252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" name="Google Shape;259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9" name="Google Shape;299;p14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300" name="Google Shape;300;p14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4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4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309" name="Google Shape;309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4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4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316" name="Google Shape;316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4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333" name="Google Shape;33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339" name="Google Shape;339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式標題與說明 1">
  <p:cSld name="SECTION_TITLE_AND_DESCRIPTION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46" name="Google Shape;346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5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15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5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388" name="Google Shape;38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398" name="Google Shape;398;p15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401" name="Google Shape;401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15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407" name="Google Shape;407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5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414" name="Google Shape;414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418" name="Google Shape;418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0" name="Google Shape;430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" name="Google Shape;440;p15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441" name="Google Shape;441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48" name="Google Shape;448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6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16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8" name="Google Shape;488;p16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16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491" name="Google Shape;491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6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499" name="Google Shape;499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505" name="Google Shape;505;p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511" name="Google Shape;511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6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517" name="Google Shape;517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9" name="Google Shape;539;p16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1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542" name="Google Shape;542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0" name="Google Shape;550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" name="Google Shape;590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93" name="Google Shape;593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594" name="Google Shape;594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608" name="Google Shape;608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615" name="Google Shape;61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621" name="Google Shape;621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627" name="Google Shape;62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634" name="Google Shape;634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642" name="Google Shape;64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0" name="Google Shape;650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18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0" name="Google Shape;690;p18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18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2" name="Google Shape;692;p18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18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4" name="Google Shape;694;p18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95" name="Google Shape;695;p18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696" name="Google Shape;696;p18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18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4" name="Google Shape;704;p18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705" name="Google Shape;705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8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18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712" name="Google Shape;712;p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8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719" name="Google Shape;719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18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725" name="Google Shape;7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33" name="Google Shape;73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2" name="Google Shape;77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75" name="Google Shape;77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776" name="Google Shape;77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778" name="Google Shape;77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4" name="Google Shape;78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785" name="Google Shape;78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791" name="Google Shape;79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801" name="Google Shape;80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09" name="Google Shape;80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20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20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9" name="Google Shape;849;p20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20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851" name="Google Shape;85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20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20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859" name="Google Shape;859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2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865" name="Google Shape;865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871" name="Google Shape;871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0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877" name="Google Shape;877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0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883" name="Google Shape;883;p20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886" name="Google Shape;886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94" name="Google Shape;894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1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3" name="Google Shape;933;p21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4" name="Google Shape;934;p21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5" name="Google Shape;935;p21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936" name="Google Shape;936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1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1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1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1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1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1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947" name="Google Shape;947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1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953" name="Google Shape;953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1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959" name="Google Shape;959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1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965" name="Google Shape;965;p21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69" name="Google Shape;969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2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1008" name="Google Shape;1008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2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1014" name="Google Shape;1014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1020" name="Google Shape;1020;p22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22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1024" name="Google Shape;1024;p22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22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1026" name="Google Shape;1026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027" name="Google Shape;1027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7" name="Google Shape;1037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038" name="Google Shape;1038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48" name="Google Shape;1048;p22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2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1050" name="Google Shape;105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1056" name="Google Shape;1056;p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22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063" name="Google Shape;1063;p2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64" name="Google Shape;1064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2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75" name="Google Shape;1075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5" name="Google Shape;1085;p22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086" name="Google Shape;1086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03" name="Google Shape;1103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23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23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143" name="Google Shape;1143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3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149" name="Google Shape;114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3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156" name="Google Shape;1156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162" name="Google Shape;116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63" name="Google Shape;116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74" name="Google Shape;117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23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3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23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3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194" name="Google Shape;119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11" name="Google Shape;1211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0" name="Google Shape;1250;p24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1" name="Google Shape;1251;p24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24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4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24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55" name="Google Shape;1255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2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62" name="Google Shape;1262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2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68" name="Google Shape;1268;p2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24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4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72" name="Google Shape;1272;p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24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79" name="Google Shape;1279;p24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24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24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84" name="Google Shape;1284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1" name="Google Shape;1291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0" name="Google Shape;1330;p2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1" name="Google Shape;1331;p2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2" name="Google Shape;1332;p2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3" name="Google Shape;1333;p2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4" name="Google Shape;1334;p2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5" name="Google Shape;1335;p2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6" name="Google Shape;1336;p2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7" name="Google Shape;1337;p2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8" name="Google Shape;1338;p2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9" name="Google Shape;1339;p2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1" name="Google Shape;1341;p2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2" name="Google Shape;1342;p2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2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344" name="Google Shape;1344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2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351" name="Google Shape;1351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2" name="Google Shape;1362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63" name="Google Shape;1363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3" name="Google Shape;1373;p2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2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376" name="Google Shape;1376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382" name="Google Shape;1382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388" name="Google Shape;1388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2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2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393" name="Google Shape;1393;p2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399" name="Google Shape;1399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15" name="Google Shape;1415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26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4" name="Google Shape;1454;p26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5" name="Google Shape;1455;p26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6" name="Google Shape;1456;p26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7" name="Google Shape;1457;p26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8" name="Google Shape;1458;p26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0" name="Google Shape;1460;p26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1" name="Google Shape;1461;p26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26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463" name="Google Shape;1463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26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469" name="Google Shape;1469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26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475" name="Google Shape;1475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26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26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480" name="Google Shape;1480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487" name="Google Shape;1487;p2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502" name="Google Shape;1502;p26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26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504" name="Google Shape;1504;p2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5" name="Google Shape;1505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5" name="Google Shape;1515;p2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16" name="Google Shape;1516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26" name="Google Shape;1526;p26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29" name="Google Shape;152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27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8" name="Google Shape;1568;p27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9" name="Google Shape;1569;p2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2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571" name="Google Shape;157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577" name="Google Shape;157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27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7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585" name="Google Shape;158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589" name="Google Shape;1589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27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7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7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27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1601" name="Google Shape;160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7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1607" name="Google Shape;1607;p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7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1614" name="Google Shape;1614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15" name="Google Shape;1615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26" name="Google Shape;1626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6" name="Google Shape;1636;p27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637" name="Google Shape;1637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27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1652" name="Google Shape;165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53" name="Google Shape;165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64" name="Google Shape;166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76" name="Google Shape;1676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5" name="Google Shape;1715;p2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6" name="Google Shape;1716;p2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7" name="Google Shape;1717;p2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8" name="Google Shape;1718;p2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9" name="Google Shape;1719;p2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0" name="Google Shape;1720;p2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1" name="Google Shape;1721;p2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2" name="Google Shape;1722;p2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3" name="Google Shape;1723;p2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724" name="Google Shape;1724;p2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725" name="Google Shape;1725;p2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2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727" name="Google Shape;1727;p2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3" name="Google Shape;1733;p2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734" name="Google Shape;1734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2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740" name="Google Shape;174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2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750" name="Google Shape;1750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2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756" name="Google Shape;1756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63" name="Google Shape;1763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1" name="Google Shape;1801;p2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2" name="Google Shape;1802;p2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3" name="Google Shape;1803;p2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2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1806" name="Google Shape;1806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2" name="Google Shape;1812;p2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813" name="Google Shape;1813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2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0" name="Google Shape;1820;p2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1821" name="Google Shape;1821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2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2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837" name="Google Shape;1837;p2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1842" name="Google Shape;1842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1848" name="Google Shape;1848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4" name="Google Shape;1854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5" name="Google Shape;1855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3" name="Google Shape;1893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4" name="Google Shape;1894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895" name="Google Shape;1895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896" name="Google Shape;189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903" name="Google Shape;1903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909" name="Google Shape;1909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918" name="Google Shape;1918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924" name="Google Shape;1924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5" name="Google Shape;1925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926" name="Google Shape;1926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927" name="Google Shape;1927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7" name="Google Shape;1937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938" name="Google Shape;1938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48" name="Google Shape;1948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949" name="Google Shape;1949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56" name="Google Shape;1956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31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5" name="Google Shape;1995;p31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6" name="Google Shape;1996;p31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97" name="Google Shape;1997;p31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31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999" name="Google Shape;1999;p31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0" name="Google Shape;2000;p31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001" name="Google Shape;2001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7" name="Google Shape;2007;p31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008" name="Google Shape;2008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014" name="Google Shape;2014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31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020" name="Google Shape;2020;p31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31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023" name="Google Shape;2023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6" name="Google Shape;2026;p31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31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028" name="Google Shape;2028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29" name="Google Shape;2029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9" name="Google Shape;2039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40" name="Google Shape;204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0" name="Google Shape;2050;p31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1" name="Google Shape;2051;p31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052" name="Google Shape;2052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31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059" name="Google Shape;2059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60" name="Google Shape;206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71" name="Google Shape;2071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1" name="Google Shape;2081;p31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082" name="Google Shape;2082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oogle Shape;2097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98" name="Google Shape;2098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6" name="Google Shape;2136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7" name="Google Shape;2137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38" name="Google Shape;2138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2139" name="Google Shape;2139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0" name="Google Shape;2140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2141" name="Google Shape;2141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7" name="Google Shape;2147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2148" name="Google Shape;2148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2154" name="Google Shape;215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2160" name="Google Shape;2160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3" name="Google Shape;2163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165" name="Google Shape;2165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2171" name="Google Shape;217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2.gif"/><Relationship Id="rId5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hyperlink" Target="https://arxiv.org/pdf/2209.14792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github.com/kaitas/waifu-diffus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4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4"/>
          <p:cNvSpPr txBox="1"/>
          <p:nvPr>
            <p:ph idx="1" type="subTitle"/>
          </p:nvPr>
        </p:nvSpPr>
        <p:spPr>
          <a:xfrm>
            <a:off x="1858700" y="33299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2022/12/21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94" name="Google Shape;2194;p34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195" name="Google Shape;219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4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202" name="Google Shape;2202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34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209" name="Google Shape;2209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34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215" name="Google Shape;2215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6" name="Google Shape;2216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6" name="Google Shape;2226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27" name="Google Shape;2227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7" name="Google Shape;2237;p34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238" name="Google Shape;2238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專題進度報告</a:t>
            </a:r>
            <a:endParaRPr b="1" sz="5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5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產生連續/相似圖片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258" name="Google Shape;2258;p35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259" name="Google Shape;2259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5" name="Google Shape;2265;p35"/>
          <p:cNvSpPr txBox="1"/>
          <p:nvPr/>
        </p:nvSpPr>
        <p:spPr>
          <a:xfrm>
            <a:off x="414425" y="1833000"/>
            <a:ext cx="8044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strength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漸增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產生10張圖後合成gif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strength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固定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產生20張圖後合成gif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3. 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strength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固定 + 相似度比較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使用插值hash做相似度比較並排序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66" name="Google Shape;2266;p35"/>
          <p:cNvSpPr txBox="1"/>
          <p:nvPr/>
        </p:nvSpPr>
        <p:spPr>
          <a:xfrm>
            <a:off x="414425" y="1272875"/>
            <a:ext cx="5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先用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txt2img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產生一張圖，再用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img2img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產生多張圖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36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目前Demo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272" name="Google Shape;2272;p36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273" name="Google Shape;2273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36"/>
          <p:cNvSpPr txBox="1"/>
          <p:nvPr/>
        </p:nvSpPr>
        <p:spPr>
          <a:xfrm>
            <a:off x="414425" y="1833000"/>
            <a:ext cx="804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80" name="Google Shape;2280;p36"/>
          <p:cNvSpPr txBox="1"/>
          <p:nvPr/>
        </p:nvSpPr>
        <p:spPr>
          <a:xfrm>
            <a:off x="414425" y="1272875"/>
            <a:ext cx="5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1" name="Google Shape;2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75" y="1449200"/>
            <a:ext cx="2697900" cy="26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050" y="1449200"/>
            <a:ext cx="2697900" cy="26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6"/>
          <p:cNvSpPr txBox="1"/>
          <p:nvPr/>
        </p:nvSpPr>
        <p:spPr>
          <a:xfrm>
            <a:off x="323300" y="4224150"/>
            <a:ext cx="26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fig1.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strength漸增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4" name="Google Shape;2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000" y="1449200"/>
            <a:ext cx="2697900" cy="26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36"/>
          <p:cNvSpPr txBox="1"/>
          <p:nvPr/>
        </p:nvSpPr>
        <p:spPr>
          <a:xfrm>
            <a:off x="3223050" y="4224150"/>
            <a:ext cx="26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fig2.strength固定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36"/>
          <p:cNvSpPr txBox="1"/>
          <p:nvPr/>
        </p:nvSpPr>
        <p:spPr>
          <a:xfrm>
            <a:off x="6122800" y="4224150"/>
            <a:ext cx="26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fig3.strength固定 + 相似度比較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37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目前Demo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292" name="Google Shape;2292;p37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293" name="Google Shape;2293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37"/>
          <p:cNvSpPr txBox="1"/>
          <p:nvPr/>
        </p:nvSpPr>
        <p:spPr>
          <a:xfrm>
            <a:off x="414425" y="1833000"/>
            <a:ext cx="804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00" name="Google Shape;2300;p37"/>
          <p:cNvSpPr txBox="1"/>
          <p:nvPr/>
        </p:nvSpPr>
        <p:spPr>
          <a:xfrm>
            <a:off x="414425" y="1272875"/>
            <a:ext cx="5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01" name="Google Shape;2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50" y="1604750"/>
            <a:ext cx="2287513" cy="228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50" y="1604750"/>
            <a:ext cx="2287525" cy="22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38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圖片合成GIF的方法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08" name="Google Shape;2308;p38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309" name="Google Shape;2309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5" name="Google Shape;2315;p38"/>
          <p:cNvSpPr txBox="1"/>
          <p:nvPr/>
        </p:nvSpPr>
        <p:spPr>
          <a:xfrm>
            <a:off x="555050" y="1662775"/>
            <a:ext cx="496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giffusion</a:t>
            </a: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spatiotemporal networks(論文)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6" name="Google Shape;2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50" y="2449025"/>
            <a:ext cx="5246200" cy="22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475" y="2603213"/>
            <a:ext cx="1964250" cy="19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38"/>
          <p:cNvSpPr txBox="1"/>
          <p:nvPr/>
        </p:nvSpPr>
        <p:spPr>
          <a:xfrm>
            <a:off x="6429325" y="4567475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giffusion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9" name="Google Shape;2319;p38"/>
          <p:cNvSpPr txBox="1"/>
          <p:nvPr/>
        </p:nvSpPr>
        <p:spPr>
          <a:xfrm>
            <a:off x="1927100" y="4530475"/>
            <a:ext cx="27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spatiotemporal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0" name="Google Shape;2320;p38"/>
          <p:cNvSpPr txBox="1"/>
          <p:nvPr/>
        </p:nvSpPr>
        <p:spPr>
          <a:xfrm>
            <a:off x="192875" y="4598225"/>
            <a:ext cx="21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2209.14792.pdf (arxiv.org)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Waifu Diffusion(套娃仔)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26" name="Google Shape;2326;p39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327" name="Google Shape;2327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3" name="Google Shape;2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475" y="1178075"/>
            <a:ext cx="2541150" cy="36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39"/>
          <p:cNvSpPr txBox="1"/>
          <p:nvPr/>
        </p:nvSpPr>
        <p:spPr>
          <a:xfrm>
            <a:off x="399625" y="1272875"/>
            <a:ext cx="317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AutoEncoder(VAE)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U-net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sz="1800">
                <a:latin typeface="Times New Roman"/>
                <a:ea typeface="Times New Roman"/>
                <a:cs typeface="Times New Roman"/>
                <a:sym typeface="Times New Roman"/>
              </a:rPr>
              <a:t>TextEncoder(CLIP)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5" name="Google Shape;2335;p39"/>
          <p:cNvSpPr txBox="1"/>
          <p:nvPr/>
        </p:nvSpPr>
        <p:spPr>
          <a:xfrm>
            <a:off x="492925" y="2371650"/>
            <a:ext cx="52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lantent diffusion          stable diffusion          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waifu diffusion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6" name="Google Shape;2336;p39"/>
          <p:cNvSpPr/>
          <p:nvPr/>
        </p:nvSpPr>
        <p:spPr>
          <a:xfrm>
            <a:off x="1810525" y="2540275"/>
            <a:ext cx="3531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39"/>
          <p:cNvSpPr/>
          <p:nvPr/>
        </p:nvSpPr>
        <p:spPr>
          <a:xfrm>
            <a:off x="3381725" y="2540275"/>
            <a:ext cx="3531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39"/>
          <p:cNvSpPr txBox="1"/>
          <p:nvPr/>
        </p:nvSpPr>
        <p:spPr>
          <a:xfrm>
            <a:off x="192875" y="4597000"/>
            <a:ext cx="48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GitHub - kaitas/waifu-diffusion: stable diffusion finetuned on danbooru</a:t>
            </a:r>
            <a:endParaRPr sz="1300"/>
          </a:p>
        </p:txBody>
      </p:sp>
      <p:sp>
        <p:nvSpPr>
          <p:cNvPr id="2339" name="Google Shape;2339;p39"/>
          <p:cNvSpPr txBox="1"/>
          <p:nvPr/>
        </p:nvSpPr>
        <p:spPr>
          <a:xfrm>
            <a:off x="578650" y="2968225"/>
            <a:ext cx="440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資料集：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danbooru21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danbooru21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的來源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：safebooru.org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0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下一步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45" name="Google Shape;2345;p40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346" name="Google Shape;2346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40"/>
          <p:cNvSpPr txBox="1"/>
          <p:nvPr/>
        </p:nvSpPr>
        <p:spPr>
          <a:xfrm>
            <a:off x="370025" y="1892200"/>
            <a:ext cx="410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解決會產生全黑的圖片的情況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2. 資料集選用之素材盡量選擇同一畫風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1"/>
          <p:cNvSpPr txBox="1"/>
          <p:nvPr>
            <p:ph type="title"/>
          </p:nvPr>
        </p:nvSpPr>
        <p:spPr>
          <a:xfrm>
            <a:off x="323300" y="674675"/>
            <a:ext cx="7505700" cy="5982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58" name="Google Shape;2358;p41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359" name="Google Shape;2359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41"/>
          <p:cNvSpPr txBox="1"/>
          <p:nvPr/>
        </p:nvSpPr>
        <p:spPr>
          <a:xfrm>
            <a:off x="370025" y="1892200"/>
            <a:ext cx="410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是否有更好的圖片相似度比較方法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如何改進圖片品質/畫風不穩定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